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9" r:id="rId6"/>
    <p:sldId id="290" r:id="rId7"/>
    <p:sldId id="297" r:id="rId8"/>
    <p:sldId id="296" r:id="rId9"/>
    <p:sldId id="264" r:id="rId10"/>
    <p:sldId id="275" r:id="rId11"/>
    <p:sldId id="266" r:id="rId12"/>
    <p:sldId id="292" r:id="rId13"/>
    <p:sldId id="262" r:id="rId14"/>
    <p:sldId id="293" r:id="rId15"/>
    <p:sldId id="294" r:id="rId16"/>
    <p:sldId id="291" r:id="rId17"/>
    <p:sldId id="282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9F5C"/>
    <a:srgbClr val="BED62F"/>
    <a:srgbClr val="C3D389"/>
    <a:srgbClr val="009EDF"/>
    <a:srgbClr val="E8EB6B"/>
    <a:srgbClr val="0037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Stijl, licht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ijl, licht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250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2E593-182C-41AF-8260-BB7274E92F79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9A35E-AA4F-47FA-ADD2-A123FE410A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4312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552D8-6976-4AB1-A309-C025C6646504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20781-5BF9-4B9C-95D7-F915D911E7B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66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677916F-2A86-4432-80F6-FEF0468EE9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8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22FD-1409-40B9-8BD6-E94699EEE869}"/>
              </a:ext>
            </a:extLst>
          </p:cNvPr>
          <p:cNvSpPr/>
          <p:nvPr userDrawn="1"/>
        </p:nvSpPr>
        <p:spPr>
          <a:xfrm>
            <a:off x="1" y="0"/>
            <a:ext cx="743484" cy="6857999"/>
          </a:xfrm>
          <a:prstGeom prst="rect">
            <a:avLst/>
          </a:prstGeom>
          <a:solidFill>
            <a:srgbClr val="829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AE4640E2-E4DD-4EFC-92E2-7E4C44063C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250" y="6372225"/>
            <a:ext cx="2219325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@</a:t>
            </a:r>
            <a:r>
              <a:rPr lang="nl-NL" dirty="0" err="1"/>
              <a:t>RegioFoodvalley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BB25299C-CD43-4CA2-9D75-0B3C2E933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91701" y="6372225"/>
            <a:ext cx="990600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#</a:t>
            </a:r>
            <a:r>
              <a:rPr lang="nl-NL" dirty="0" err="1"/>
              <a:t>RegioFoodvalley</a:t>
            </a:r>
            <a:endParaRPr lang="nl-NL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7313351E-75C3-471E-B91D-1270DE0D7C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3975" y="2028825"/>
            <a:ext cx="10325100" cy="3924300"/>
          </a:xfrm>
          <a:prstGeom prst="rect">
            <a:avLst/>
          </a:prstGeom>
        </p:spPr>
        <p:txBody>
          <a:bodyPr/>
          <a:lstStyle>
            <a:lvl1pPr marL="457200" indent="-360000">
              <a:lnSpc>
                <a:spcPts val="48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4400" b="1" cap="none" baseline="0">
                <a:solidFill>
                  <a:schemeClr val="tx1"/>
                </a:solidFill>
              </a:defRPr>
            </a:lvl1pPr>
            <a:lvl2pPr marL="0" indent="-252000">
              <a:defRPr sz="2000">
                <a:solidFill>
                  <a:srgbClr val="829F5C"/>
                </a:solidFill>
              </a:defRPr>
            </a:lvl2pPr>
            <a:lvl3pPr>
              <a:lnSpc>
                <a:spcPts val="4800"/>
              </a:lnSpc>
              <a:defRPr/>
            </a:lvl3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53F4E0FE-9522-4445-BBEF-A46953E42AC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342" y="10274"/>
            <a:ext cx="1489537" cy="8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90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ED0CB4D-66BA-4D30-8146-53E672BED675}"/>
              </a:ext>
            </a:extLst>
          </p:cNvPr>
          <p:cNvSpPr/>
          <p:nvPr userDrawn="1"/>
        </p:nvSpPr>
        <p:spPr>
          <a:xfrm>
            <a:off x="1" y="0"/>
            <a:ext cx="743484" cy="6857999"/>
          </a:xfrm>
          <a:prstGeom prst="rect">
            <a:avLst/>
          </a:prstGeom>
          <a:solidFill>
            <a:srgbClr val="829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tekst 9">
            <a:extLst>
              <a:ext uri="{FF2B5EF4-FFF2-40B4-BE49-F238E27FC236}">
                <a16:creationId xmlns:a16="http://schemas.microsoft.com/office/drawing/2014/main" id="{B5DBFEF5-CF39-4C46-A4FA-3182E23EE7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250" y="6372225"/>
            <a:ext cx="2219325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@</a:t>
            </a:r>
            <a:r>
              <a:rPr lang="nl-NL" dirty="0" err="1"/>
              <a:t>RegioFoodvalley</a:t>
            </a:r>
            <a:endParaRPr lang="nl-NL" dirty="0"/>
          </a:p>
        </p:txBody>
      </p:sp>
      <p:sp>
        <p:nvSpPr>
          <p:cNvPr id="7" name="Tijdelijke aanduiding voor tekst 9">
            <a:extLst>
              <a:ext uri="{FF2B5EF4-FFF2-40B4-BE49-F238E27FC236}">
                <a16:creationId xmlns:a16="http://schemas.microsoft.com/office/drawing/2014/main" id="{30B217F0-B4D7-40D9-A486-054C24A0490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63226" y="6372225"/>
            <a:ext cx="990600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#</a:t>
            </a:r>
            <a:r>
              <a:rPr lang="nl-NL" dirty="0" err="1"/>
              <a:t>RegioFoodvalley</a:t>
            </a:r>
            <a:endParaRPr lang="nl-NL" dirty="0"/>
          </a:p>
        </p:txBody>
      </p:sp>
      <p:sp>
        <p:nvSpPr>
          <p:cNvPr id="9" name="Tijdelijke aanduiding voor tekst 10">
            <a:extLst>
              <a:ext uri="{FF2B5EF4-FFF2-40B4-BE49-F238E27FC236}">
                <a16:creationId xmlns:a16="http://schemas.microsoft.com/office/drawing/2014/main" id="{A41AF5F3-F77B-45F7-AAD3-8659C6478F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0276" y="1200150"/>
            <a:ext cx="5953124" cy="46386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b="1" cap="all" baseline="0">
                <a:solidFill>
                  <a:schemeClr val="accent2"/>
                </a:solidFill>
              </a:defRPr>
            </a:lvl1pPr>
            <a:lvl2pPr marL="0" indent="266700">
              <a:defRPr sz="2000">
                <a:solidFill>
                  <a:schemeClr val="tx1"/>
                </a:solidFill>
              </a:defRPr>
            </a:lvl2pPr>
          </a:lstStyle>
          <a:p>
            <a:pPr lvl="1"/>
            <a:r>
              <a:rPr lang="nl-NL" dirty="0"/>
              <a:t>Tweede niveau</a:t>
            </a:r>
          </a:p>
          <a:p>
            <a:pPr lvl="2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0F2B799-C545-452E-B44D-96237E8CC9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342" y="10274"/>
            <a:ext cx="1489537" cy="8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10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9A8DD3D-F548-45AB-8778-2589A568EF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99286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B81D75-3398-49B5-9961-C0EA84A72A68}" type="datetimeFigureOut">
              <a:rPr lang="nl-NL" smtClean="0"/>
              <a:t>11-4-2019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C00954-30AB-46BE-89F8-CE51BC591F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9762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A677916F-2A86-4432-80F6-FEF0468EE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3779" y="36092"/>
            <a:ext cx="5317958" cy="3332054"/>
          </a:xfrm>
          <a:prstGeom prst="rect">
            <a:avLst/>
          </a:prstGeom>
        </p:spPr>
      </p:pic>
      <p:sp>
        <p:nvSpPr>
          <p:cNvPr id="6" name="Tijdelijke aanduiding voor inhoud 8">
            <a:extLst>
              <a:ext uri="{FF2B5EF4-FFF2-40B4-BE49-F238E27FC236}">
                <a16:creationId xmlns:a16="http://schemas.microsoft.com/office/drawing/2014/main" id="{0D0AB91A-8067-4B0A-9156-33FB226B5CB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269832" y="3590364"/>
            <a:ext cx="9153525" cy="5801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 cap="all" baseline="0">
                <a:solidFill>
                  <a:srgbClr val="829F5C"/>
                </a:solidFill>
              </a:defRPr>
            </a:lvl1pPr>
            <a:lvl2pPr marL="457200" indent="0" algn="l">
              <a:buFontTx/>
              <a:buNone/>
              <a:defRPr/>
            </a:lvl2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</a:t>
            </a:r>
            <a:r>
              <a:rPr lang="en-US" dirty="0" err="1"/>
              <a:t>presentatie</a:t>
            </a:r>
            <a:endParaRPr lang="nl-NL" dirty="0"/>
          </a:p>
        </p:txBody>
      </p:sp>
      <p:sp>
        <p:nvSpPr>
          <p:cNvPr id="7" name="Tijdelijke aanduiding voor inhoud 8">
            <a:extLst>
              <a:ext uri="{FF2B5EF4-FFF2-40B4-BE49-F238E27FC236}">
                <a16:creationId xmlns:a16="http://schemas.microsoft.com/office/drawing/2014/main" id="{0D0AB91A-8067-4B0A-9156-33FB226B5CB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69832" y="5415154"/>
            <a:ext cx="8138864" cy="58016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cap="none" baseline="0">
                <a:solidFill>
                  <a:srgbClr val="003768"/>
                </a:solidFill>
              </a:defRPr>
            </a:lvl1pPr>
            <a:lvl2pPr marL="457200" indent="0" algn="l">
              <a:buFontTx/>
              <a:buNone/>
              <a:defRPr/>
            </a:lvl2pPr>
          </a:lstStyle>
          <a:p>
            <a:pPr lvl="0"/>
            <a:r>
              <a:rPr lang="en-US" dirty="0" err="1"/>
              <a:t>subtitel</a:t>
            </a:r>
            <a:endParaRPr lang="nl-NL" dirty="0"/>
          </a:p>
        </p:txBody>
      </p:sp>
      <p:sp>
        <p:nvSpPr>
          <p:cNvPr id="8" name="Tijdelijke aanduiding voor inhoud 8">
            <a:extLst>
              <a:ext uri="{FF2B5EF4-FFF2-40B4-BE49-F238E27FC236}">
                <a16:creationId xmlns:a16="http://schemas.microsoft.com/office/drawing/2014/main" id="{0D0AB91A-8067-4B0A-9156-33FB226B5CB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975557" y="5995314"/>
            <a:ext cx="2634917" cy="58016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 b="1" cap="none" baseline="0">
                <a:solidFill>
                  <a:srgbClr val="003768"/>
                </a:solidFill>
              </a:defRPr>
            </a:lvl1pPr>
            <a:lvl2pPr marL="457200" indent="0" algn="l">
              <a:buFontTx/>
              <a:buNone/>
              <a:defRPr/>
            </a:lvl2pPr>
          </a:lstStyle>
          <a:p>
            <a:pPr lvl="0"/>
            <a:r>
              <a:rPr lang="en-US" dirty="0" err="1"/>
              <a:t>evt</a:t>
            </a:r>
            <a:r>
              <a:rPr lang="en-US" dirty="0"/>
              <a:t> datum / </a:t>
            </a:r>
            <a:r>
              <a:rPr lang="en-US" dirty="0" err="1"/>
              <a:t>naam</a:t>
            </a:r>
            <a:r>
              <a:rPr lang="en-US" dirty="0"/>
              <a:t> </a:t>
            </a:r>
            <a:r>
              <a:rPr lang="en-US" dirty="0" err="1"/>
              <a:t>presentator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169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432E56C-133E-4D7F-99F5-0CF876E2FA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9F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372F64C8-42A7-4D18-8BEB-A44B4A174B0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" y="2914650"/>
            <a:ext cx="12192000" cy="638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</p:txBody>
      </p:sp>
      <p:sp>
        <p:nvSpPr>
          <p:cNvPr id="10" name="Tijdelijke aanduiding voor inhoud 8">
            <a:extLst>
              <a:ext uri="{FF2B5EF4-FFF2-40B4-BE49-F238E27FC236}">
                <a16:creationId xmlns:a16="http://schemas.microsoft.com/office/drawing/2014/main" id="{8734CD56-F0BF-49F3-A0F9-D02D74AB10D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952624" y="3781425"/>
            <a:ext cx="8420101" cy="1076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cap="none" baseline="0">
                <a:solidFill>
                  <a:schemeClr val="bg1"/>
                </a:solidFill>
              </a:defRPr>
            </a:lvl1pPr>
            <a:lvl2pPr algn="ctr">
              <a:defRPr sz="1200"/>
            </a:lvl2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11" name="Tijdelijke aanduiding voor inhoud 8">
            <a:extLst>
              <a:ext uri="{FF2B5EF4-FFF2-40B4-BE49-F238E27FC236}">
                <a16:creationId xmlns:a16="http://schemas.microsoft.com/office/drawing/2014/main" id="{B01F967B-688C-49BD-8552-723ECFE75D0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76299" y="6391276"/>
            <a:ext cx="1162051" cy="3619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900"/>
              </a:lnSpc>
              <a:spcBef>
                <a:spcPts val="0"/>
              </a:spcBef>
              <a:buNone/>
              <a:defRPr sz="700" b="1" cap="none" baseline="0">
                <a:solidFill>
                  <a:schemeClr val="bg1"/>
                </a:solidFill>
              </a:defRPr>
            </a:lvl1pPr>
            <a:lvl2pPr algn="l">
              <a:defRPr sz="700"/>
            </a:lvl2pPr>
          </a:lstStyle>
          <a:p>
            <a:pPr lvl="0"/>
            <a:r>
              <a:rPr lang="nl-NL" dirty="0"/>
              <a:t>@</a:t>
            </a:r>
            <a:r>
              <a:rPr lang="nl-NL" dirty="0" err="1"/>
              <a:t>RegioFoodvalley_NL</a:t>
            </a:r>
            <a:endParaRPr lang="nl-NL" dirty="0"/>
          </a:p>
          <a:p>
            <a:pPr lvl="0"/>
            <a:r>
              <a:rPr lang="nl-NL" dirty="0"/>
              <a:t>#</a:t>
            </a:r>
            <a:r>
              <a:rPr lang="nl-NL" dirty="0" err="1"/>
              <a:t>RegioFoodvalley</a:t>
            </a:r>
            <a:endParaRPr lang="nl-NL" dirty="0"/>
          </a:p>
          <a:p>
            <a:pPr lvl="1"/>
            <a:endParaRPr lang="nl-NL" dirty="0"/>
          </a:p>
        </p:txBody>
      </p:sp>
      <p:sp>
        <p:nvSpPr>
          <p:cNvPr id="12" name="Tijdelijke aanduiding voor inhoud 8">
            <a:extLst>
              <a:ext uri="{FF2B5EF4-FFF2-40B4-BE49-F238E27FC236}">
                <a16:creationId xmlns:a16="http://schemas.microsoft.com/office/drawing/2014/main" id="{ACD5B429-809A-4CE5-915B-601CC3C8A3C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14775" y="2286001"/>
            <a:ext cx="5124450" cy="4762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cap="none" baseline="0">
                <a:solidFill>
                  <a:schemeClr val="bg1"/>
                </a:solidFill>
              </a:defRPr>
            </a:lvl1pPr>
            <a:lvl2pPr algn="ctr">
              <a:defRPr sz="1200"/>
            </a:lvl2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6156574-0F54-47DC-8A71-60D1690497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029" y="29881"/>
            <a:ext cx="1403440" cy="85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11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841E6986-40FE-4874-BA86-1D36FF825A06}"/>
              </a:ext>
            </a:extLst>
          </p:cNvPr>
          <p:cNvSpPr/>
          <p:nvPr userDrawn="1"/>
        </p:nvSpPr>
        <p:spPr>
          <a:xfrm>
            <a:off x="6072027" y="0"/>
            <a:ext cx="6119973" cy="6858000"/>
          </a:xfrm>
          <a:prstGeom prst="rect">
            <a:avLst/>
          </a:prstGeom>
          <a:solidFill>
            <a:srgbClr val="829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3D3F6FBE-7300-4B38-A393-99F40C72A02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6086475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inhoud 8">
            <a:extLst>
              <a:ext uri="{FF2B5EF4-FFF2-40B4-BE49-F238E27FC236}">
                <a16:creationId xmlns:a16="http://schemas.microsoft.com/office/drawing/2014/main" id="{60D5A388-4A92-44C7-A4AD-4D05DC1EA86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1171575"/>
            <a:ext cx="6095998" cy="13430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5" name="Tijdelijke aanduiding voor inhoud 8">
            <a:extLst>
              <a:ext uri="{FF2B5EF4-FFF2-40B4-BE49-F238E27FC236}">
                <a16:creationId xmlns:a16="http://schemas.microsoft.com/office/drawing/2014/main" id="{857C8E64-B720-4526-BF4D-B209EFE8A9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096000" y="2514600"/>
            <a:ext cx="6096000" cy="10763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cap="none" baseline="0">
                <a:solidFill>
                  <a:schemeClr val="bg1"/>
                </a:solidFill>
              </a:defRPr>
            </a:lvl1pPr>
            <a:lvl2pPr algn="ctr">
              <a:defRPr sz="1200"/>
            </a:lvl2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920886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A3BAA814-7F77-4ADE-9C6C-846B7C917F19}"/>
              </a:ext>
            </a:extLst>
          </p:cNvPr>
          <p:cNvSpPr/>
          <p:nvPr userDrawn="1"/>
        </p:nvSpPr>
        <p:spPr>
          <a:xfrm>
            <a:off x="3010329" y="0"/>
            <a:ext cx="9181672" cy="6858000"/>
          </a:xfrm>
          <a:prstGeom prst="rect">
            <a:avLst/>
          </a:prstGeom>
          <a:solidFill>
            <a:srgbClr val="829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DCD067C9-AC58-4F90-9602-1CFE7B97DA1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028950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inhoud 8">
            <a:extLst>
              <a:ext uri="{FF2B5EF4-FFF2-40B4-BE49-F238E27FC236}">
                <a16:creationId xmlns:a16="http://schemas.microsoft.com/office/drawing/2014/main" id="{0D0AB91A-8067-4B0A-9156-33FB226B5C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038474" y="2914650"/>
            <a:ext cx="9153525" cy="638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2595837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D55CDACF-2E94-4FF4-9017-67E1A9644E3D}"/>
              </a:ext>
            </a:extLst>
          </p:cNvPr>
          <p:cNvSpPr/>
          <p:nvPr userDrawn="1"/>
        </p:nvSpPr>
        <p:spPr>
          <a:xfrm>
            <a:off x="1" y="3431568"/>
            <a:ext cx="12192000" cy="3426431"/>
          </a:xfrm>
          <a:prstGeom prst="rect">
            <a:avLst/>
          </a:prstGeom>
          <a:solidFill>
            <a:srgbClr val="829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F0D4C986-60F7-4F0F-AF90-E151FC357A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prstGeom prst="rect">
            <a:avLst/>
          </a:prstGeom>
        </p:spPr>
        <p:txBody>
          <a:bodyPr/>
          <a:lstStyle/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jdelijke aanduiding voor inhoud 8">
            <a:extLst>
              <a:ext uri="{FF2B5EF4-FFF2-40B4-BE49-F238E27FC236}">
                <a16:creationId xmlns:a16="http://schemas.microsoft.com/office/drawing/2014/main" id="{145822A6-D1F6-4DF0-A643-8DE085D9F3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47800" y="4591050"/>
            <a:ext cx="7953375" cy="638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366140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E19145DC-E656-4BE1-8EB6-67243DAF3FC2}"/>
              </a:ext>
            </a:extLst>
          </p:cNvPr>
          <p:cNvSpPr/>
          <p:nvPr userDrawn="1"/>
        </p:nvSpPr>
        <p:spPr>
          <a:xfrm>
            <a:off x="6072027" y="0"/>
            <a:ext cx="6119973" cy="6858000"/>
          </a:xfrm>
          <a:prstGeom prst="rect">
            <a:avLst/>
          </a:prstGeom>
          <a:solidFill>
            <a:srgbClr val="829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3C7434FE-137D-4F24-84C5-5CA82644AE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086475" cy="6858000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inhoud 8">
            <a:extLst>
              <a:ext uri="{FF2B5EF4-FFF2-40B4-BE49-F238E27FC236}">
                <a16:creationId xmlns:a16="http://schemas.microsoft.com/office/drawing/2014/main" id="{8096C26B-30EC-437B-92B2-E1ACAE78AE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86474" y="2466975"/>
            <a:ext cx="6105525" cy="638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400" b="1" cap="all" baseline="0">
                <a:solidFill>
                  <a:schemeClr val="bg1"/>
                </a:solidFill>
              </a:defRPr>
            </a:lvl1pPr>
            <a:lvl2pPr algn="ctr">
              <a:defRPr/>
            </a:lvl2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</p:spTree>
    <p:extLst>
      <p:ext uri="{BB962C8B-B14F-4D97-AF65-F5344CB8AC3E}">
        <p14:creationId xmlns:p14="http://schemas.microsoft.com/office/powerpoint/2010/main" val="133626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4C1B4EC0-5D3D-4DF8-AE20-D9A89BFE2572}"/>
              </a:ext>
            </a:extLst>
          </p:cNvPr>
          <p:cNvSpPr/>
          <p:nvPr userDrawn="1"/>
        </p:nvSpPr>
        <p:spPr>
          <a:xfrm>
            <a:off x="1" y="0"/>
            <a:ext cx="743484" cy="6857999"/>
          </a:xfrm>
          <a:prstGeom prst="rect">
            <a:avLst/>
          </a:prstGeom>
          <a:solidFill>
            <a:srgbClr val="829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7A24E169-37E4-43D8-AE06-B09EB442E2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250" y="6372225"/>
            <a:ext cx="2219325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@</a:t>
            </a:r>
            <a:r>
              <a:rPr lang="nl-NL" dirty="0" err="1"/>
              <a:t>RegioFoodvalley</a:t>
            </a:r>
            <a:endParaRPr lang="nl-NL" dirty="0"/>
          </a:p>
        </p:txBody>
      </p:sp>
      <p:sp>
        <p:nvSpPr>
          <p:cNvPr id="11" name="Tijdelijke aanduiding voor tekst 9">
            <a:extLst>
              <a:ext uri="{FF2B5EF4-FFF2-40B4-BE49-F238E27FC236}">
                <a16:creationId xmlns:a16="http://schemas.microsoft.com/office/drawing/2014/main" id="{9AE1A8FC-B541-4CF6-A5E0-DA83F55940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91701" y="6372225"/>
            <a:ext cx="990600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#</a:t>
            </a:r>
            <a:r>
              <a:rPr lang="nl-NL" dirty="0" err="1"/>
              <a:t>RegioFoodvalley</a:t>
            </a:r>
            <a:endParaRPr lang="nl-NL" dirty="0"/>
          </a:p>
        </p:txBody>
      </p:sp>
      <p:sp>
        <p:nvSpPr>
          <p:cNvPr id="14" name="Tijdelijke aanduiding voor inhoud 8">
            <a:extLst>
              <a:ext uri="{FF2B5EF4-FFF2-40B4-BE49-F238E27FC236}">
                <a16:creationId xmlns:a16="http://schemas.microsoft.com/office/drawing/2014/main" id="{1B8F8196-FD72-47E4-8E5D-87503565B4D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19226" y="1590675"/>
            <a:ext cx="10715624" cy="638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 cap="all" baseline="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nl-NL" dirty="0"/>
              <a:t>Tekststijl van bewerken</a:t>
            </a:r>
          </a:p>
          <a:p>
            <a:pPr lvl="1"/>
            <a:endParaRPr lang="nl-NL" dirty="0"/>
          </a:p>
        </p:txBody>
      </p:sp>
      <p:sp>
        <p:nvSpPr>
          <p:cNvPr id="16" name="Tijdelijke aanduiding voor tekst 15">
            <a:extLst>
              <a:ext uri="{FF2B5EF4-FFF2-40B4-BE49-F238E27FC236}">
                <a16:creationId xmlns:a16="http://schemas.microsoft.com/office/drawing/2014/main" id="{EA41A282-3BF1-4926-A54C-3A2A8ADE96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8750" y="2447925"/>
            <a:ext cx="9563100" cy="32289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defRPr/>
            </a:lvl2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0F417D3-B552-4654-9A31-EBE88DEA79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342" y="10274"/>
            <a:ext cx="1489537" cy="8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397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5145293D-F06A-473D-9086-4A42526A62BD}"/>
              </a:ext>
            </a:extLst>
          </p:cNvPr>
          <p:cNvSpPr/>
          <p:nvPr userDrawn="1"/>
        </p:nvSpPr>
        <p:spPr>
          <a:xfrm>
            <a:off x="1" y="0"/>
            <a:ext cx="743484" cy="6857999"/>
          </a:xfrm>
          <a:prstGeom prst="rect">
            <a:avLst/>
          </a:prstGeom>
          <a:solidFill>
            <a:srgbClr val="829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jdelijke aanduiding voor tekst 9">
            <a:extLst>
              <a:ext uri="{FF2B5EF4-FFF2-40B4-BE49-F238E27FC236}">
                <a16:creationId xmlns:a16="http://schemas.microsoft.com/office/drawing/2014/main" id="{1D64CDC4-4255-4E5E-96AE-C2319DD5F1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7250" y="6372225"/>
            <a:ext cx="2219325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@</a:t>
            </a:r>
            <a:r>
              <a:rPr lang="nl-NL" dirty="0" err="1"/>
              <a:t>RegioFoodvalley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12DD677E-3625-43FE-B029-D6D0DB7496C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91701" y="6372225"/>
            <a:ext cx="990600" cy="285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#</a:t>
            </a:r>
            <a:r>
              <a:rPr lang="nl-NL" dirty="0" err="1"/>
              <a:t>fRegioFoodvalley</a:t>
            </a:r>
            <a:endParaRPr lang="nl-NL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8CA6F3FA-A635-4F70-A526-173CBBD358A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81125" y="1352550"/>
            <a:ext cx="9639300" cy="2143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b="1" cap="none" baseline="0">
                <a:solidFill>
                  <a:schemeClr val="tx1"/>
                </a:solidFill>
              </a:defRPr>
            </a:lvl1pPr>
            <a:lvl2pPr marL="0" indent="-252000">
              <a:defRPr sz="20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12" name="Tijdelijke aanduiding voor tekst 10">
            <a:extLst>
              <a:ext uri="{FF2B5EF4-FFF2-40B4-BE49-F238E27FC236}">
                <a16:creationId xmlns:a16="http://schemas.microsoft.com/office/drawing/2014/main" id="{B50EAB85-74F9-4205-90B8-7C90E0448B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00" y="3486150"/>
            <a:ext cx="9648825" cy="214312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3600"/>
              </a:lnSpc>
              <a:spcBef>
                <a:spcPts val="0"/>
              </a:spcBef>
              <a:buNone/>
              <a:defRPr b="1" cap="none" baseline="0">
                <a:solidFill>
                  <a:schemeClr val="tx1"/>
                </a:solidFill>
              </a:defRPr>
            </a:lvl1pPr>
            <a:lvl2pPr marL="0" indent="-252000">
              <a:defRPr sz="20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1CFDC18-3B5A-4536-9676-8D839CD7F6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342" y="10274"/>
            <a:ext cx="1489537" cy="8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78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75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61" r:id="rId9"/>
    <p:sldLayoutId id="2147483658" r:id="rId10"/>
    <p:sldLayoutId id="2147483660" r:id="rId11"/>
    <p:sldLayoutId id="2147483663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6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5" Type="http://schemas.openxmlformats.org/officeDocument/2006/relationships/image" Target="../media/image4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Relationship Id="rId1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2579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2"/>
          </p:nvPr>
        </p:nvSpPr>
        <p:spPr>
          <a:xfrm>
            <a:off x="927542" y="1037221"/>
            <a:ext cx="10715624" cy="638175"/>
          </a:xfrm>
        </p:spPr>
        <p:txBody>
          <a:bodyPr/>
          <a:lstStyle/>
          <a:p>
            <a:r>
              <a:rPr lang="en-US" dirty="0"/>
              <a:t>PARTNERSCHAPPEN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3" t="23145" b="45220"/>
          <a:stretch/>
        </p:blipFill>
        <p:spPr>
          <a:xfrm>
            <a:off x="4932428" y="2759242"/>
            <a:ext cx="8001629" cy="4501818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927542" y="1770753"/>
            <a:ext cx="6096000" cy="12741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1600" b="1" dirty="0">
                <a:latin typeface="Arial" panose="020B0604020202020204" pitchFamily="34" charset="0"/>
                <a:cs typeface="Arial" panose="020B0604020202020204" pitchFamily="34" charset="0"/>
              </a:rPr>
              <a:t>Samenwerkingsovereenkomst 2019 - 2022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€ + natura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Jaarlijkse bijdragen naar redelijkheid en rolneming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Jaarplannen</a:t>
            </a:r>
          </a:p>
        </p:txBody>
      </p:sp>
    </p:spTree>
    <p:extLst>
      <p:ext uri="{BB962C8B-B14F-4D97-AF65-F5344CB8AC3E}">
        <p14:creationId xmlns:p14="http://schemas.microsoft.com/office/powerpoint/2010/main" val="2165721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7" y="2109851"/>
            <a:ext cx="3212491" cy="200804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1" t="16411" r="21778" b="17060"/>
          <a:stretch/>
        </p:blipFill>
        <p:spPr>
          <a:xfrm>
            <a:off x="3560634" y="1700111"/>
            <a:ext cx="2411129" cy="172223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702" y="1682412"/>
            <a:ext cx="2484442" cy="155296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052" y="1607683"/>
            <a:ext cx="2603995" cy="162769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776" y="4888391"/>
            <a:ext cx="3037813" cy="1898861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2" b="17629"/>
          <a:stretch/>
        </p:blipFill>
        <p:spPr>
          <a:xfrm>
            <a:off x="159329" y="3759201"/>
            <a:ext cx="3037813" cy="1193800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929" y="3277468"/>
            <a:ext cx="2707654" cy="1692487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6" r="18615"/>
          <a:stretch/>
        </p:blipFill>
        <p:spPr>
          <a:xfrm>
            <a:off x="6691900" y="3446154"/>
            <a:ext cx="1596032" cy="1574317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429" y="3126332"/>
            <a:ext cx="2865240" cy="179099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59" y="4799491"/>
            <a:ext cx="2815521" cy="1759912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380" y="4888391"/>
            <a:ext cx="3037813" cy="1898861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05" y="4806787"/>
            <a:ext cx="2966937" cy="1854559"/>
          </a:xfrm>
          <a:prstGeom prst="rect">
            <a:avLst/>
          </a:prstGeom>
        </p:spPr>
      </p:pic>
      <p:sp>
        <p:nvSpPr>
          <p:cNvPr id="17" name="Tekstvak 16"/>
          <p:cNvSpPr txBox="1"/>
          <p:nvPr/>
        </p:nvSpPr>
        <p:spPr>
          <a:xfrm>
            <a:off x="-4709703" y="205768"/>
            <a:ext cx="123083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FOUNDERS</a:t>
            </a:r>
          </a:p>
          <a:p>
            <a:pPr algn="ctr"/>
            <a:endParaRPr lang="nl-NL" dirty="0"/>
          </a:p>
        </p:txBody>
      </p:sp>
      <p:pic>
        <p:nvPicPr>
          <p:cNvPr id="1026" name="Picture 2" descr="https://regiofoodvalleycirculair.nl/wp-content/uploads/2019/02/Alfa-accountants-en-adviseurs-400x250.jpg">
            <a:extLst>
              <a:ext uri="{FF2B5EF4-FFF2-40B4-BE49-F238E27FC236}">
                <a16:creationId xmlns:a16="http://schemas.microsoft.com/office/drawing/2014/main" id="{5BFCAF16-219C-46A1-80E1-429B49345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8" b="19600"/>
          <a:stretch/>
        </p:blipFill>
        <p:spPr bwMode="auto">
          <a:xfrm>
            <a:off x="353767" y="1357739"/>
            <a:ext cx="3122595" cy="1173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30F417D3-B552-4654-9A31-EBE88DEA7965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6151" y="56457"/>
            <a:ext cx="1809611" cy="108564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400" y="92558"/>
            <a:ext cx="3170651" cy="1040370"/>
          </a:xfrm>
          <a:prstGeom prst="rect">
            <a:avLst/>
          </a:prstGeom>
        </p:spPr>
      </p:pic>
      <p:sp>
        <p:nvSpPr>
          <p:cNvPr id="19" name="Tekstvak 18"/>
          <p:cNvSpPr txBox="1"/>
          <p:nvPr/>
        </p:nvSpPr>
        <p:spPr>
          <a:xfrm>
            <a:off x="5618434" y="1092653"/>
            <a:ext cx="65140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Samenwerkingsprogramma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2019 - 2022</a:t>
            </a:r>
          </a:p>
          <a:p>
            <a:pPr algn="ctr"/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166329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kstvak 20"/>
          <p:cNvSpPr txBox="1"/>
          <p:nvPr/>
        </p:nvSpPr>
        <p:spPr>
          <a:xfrm>
            <a:off x="0" y="16576"/>
            <a:ext cx="123083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829F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</a:p>
          <a:p>
            <a:pPr algn="ctr"/>
            <a:endParaRPr lang="nl-NL" dirty="0">
              <a:solidFill>
                <a:srgbClr val="829F5C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B2E34C4-929F-4C0D-A908-FB2D781010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57"/>
          <a:stretch/>
        </p:blipFill>
        <p:spPr>
          <a:xfrm>
            <a:off x="795337" y="533400"/>
            <a:ext cx="8691563" cy="6308024"/>
          </a:xfrm>
          <a:prstGeom prst="rect">
            <a:avLst/>
          </a:prstGeom>
        </p:spPr>
      </p:pic>
      <p:pic>
        <p:nvPicPr>
          <p:cNvPr id="2050" name="Picture 2" descr="Christelijke Hogeschool Ede">
            <a:extLst>
              <a:ext uri="{FF2B5EF4-FFF2-40B4-BE49-F238E27FC236}">
                <a16:creationId xmlns:a16="http://schemas.microsoft.com/office/drawing/2014/main" id="{19C908DE-03B8-4111-BE84-03884AEDF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447463"/>
            <a:ext cx="1905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regiofoodvalleycirculair.nl/wp-content/uploads/2019/02/Christelijke-Onderwijs-Groep-200x125.jpg">
            <a:extLst>
              <a:ext uri="{FF2B5EF4-FFF2-40B4-BE49-F238E27FC236}">
                <a16:creationId xmlns:a16="http://schemas.microsoft.com/office/drawing/2014/main" id="{AE2731EA-E33C-4F2B-A9FE-8CF79AD44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2068975"/>
            <a:ext cx="1905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ogeschool van Hall Larenstein">
            <a:extLst>
              <a:ext uri="{FF2B5EF4-FFF2-40B4-BE49-F238E27FC236}">
                <a16:creationId xmlns:a16="http://schemas.microsoft.com/office/drawing/2014/main" id="{72FE227D-94C4-446E-8E1B-1D93D41C4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1638" y="3687412"/>
            <a:ext cx="190500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4954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WAT LEVERT DAT OP? 2019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>
          <a:xfrm>
            <a:off x="1466497" y="2430673"/>
            <a:ext cx="10239547" cy="3228975"/>
          </a:xfrm>
        </p:spPr>
        <p:txBody>
          <a:bodyPr numCol="2" spcCol="182880"/>
          <a:lstStyle/>
          <a:p>
            <a:pPr lvl="0">
              <a:lnSpc>
                <a:spcPct val="120000"/>
              </a:lnSpc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KENNIS, HANDVATTEN &amp; INSPIRATIE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Kennisdeling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Goede voorbeelden 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Aanspreekpunt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Uitwisselingsplatform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Grondstoffenstromen in kaart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Cirkelstad Veenendaal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Cirkelregio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Foodvalley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voor de bouw</a:t>
            </a:r>
          </a:p>
          <a:p>
            <a:pPr lvl="0">
              <a:lnSpc>
                <a:spcPct val="120000"/>
              </a:lnSpc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PRAKTIJKEN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Inspiratie in werkplaatsen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Nieuwe ketensamenwerking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Circulaire business modellen</a:t>
            </a:r>
          </a:p>
          <a:p>
            <a:pPr marL="342900" lvl="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Hubs grondstoffen (fysiek en online)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Circulair in onderwijs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Basis voor circulaire innovaties en cross-overs (zoals biogas in onze transportsector)</a:t>
            </a:r>
          </a:p>
        </p:txBody>
      </p:sp>
    </p:spTree>
    <p:extLst>
      <p:ext uri="{BB962C8B-B14F-4D97-AF65-F5344CB8AC3E}">
        <p14:creationId xmlns:p14="http://schemas.microsoft.com/office/powerpoint/2010/main" val="1003901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quarter" idx="10"/>
          </p:nvPr>
        </p:nvSpPr>
        <p:spPr>
          <a:xfrm>
            <a:off x="904336" y="3978571"/>
            <a:ext cx="9091863" cy="638175"/>
          </a:xfrm>
        </p:spPr>
        <p:txBody>
          <a:bodyPr/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000" cap="none" dirty="0"/>
              <a:t>Info &amp; agenda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000" cap="none" dirty="0" err="1"/>
              <a:t>Voorbeelden</a:t>
            </a:r>
            <a:endParaRPr lang="nl-NL" sz="2000" cap="none" dirty="0"/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000" cap="none" dirty="0" err="1"/>
              <a:t>Inschrijven</a:t>
            </a:r>
            <a:r>
              <a:rPr lang="en-US" sz="2000" cap="none" dirty="0"/>
              <a:t> voor updates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000" cap="none" dirty="0" err="1"/>
              <a:t>Meedoen</a:t>
            </a:r>
            <a:r>
              <a:rPr lang="en-US" sz="2000" cap="none" dirty="0"/>
              <a:t>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0F417D3-B552-4654-9A31-EBE88DEA79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2149" y="299030"/>
            <a:ext cx="3084698" cy="1850611"/>
          </a:xfrm>
          <a:prstGeom prst="rect">
            <a:avLst/>
          </a:prstGeom>
        </p:spPr>
      </p:pic>
      <p:sp>
        <p:nvSpPr>
          <p:cNvPr id="5" name="Tijdelijke aanduiding voor inhoud 2"/>
          <p:cNvSpPr txBox="1">
            <a:spLocks/>
          </p:cNvSpPr>
          <p:nvPr/>
        </p:nvSpPr>
        <p:spPr>
          <a:xfrm>
            <a:off x="746185" y="5729780"/>
            <a:ext cx="9091863" cy="6381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www.regiofoodvalleycirculair!</a:t>
            </a:r>
            <a:endParaRPr lang="nl-NL" sz="3600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6707038" y="4424269"/>
            <a:ext cx="9091863" cy="6381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000" cap="none" dirty="0"/>
              <a:t>Workshop </a:t>
            </a:r>
            <a:r>
              <a:rPr lang="en-US" sz="2000" cap="none" dirty="0" err="1"/>
              <a:t>zometeen</a:t>
            </a:r>
            <a:r>
              <a:rPr lang="en-US" sz="2000" cap="none" dirty="0"/>
              <a:t>?!</a:t>
            </a:r>
          </a:p>
        </p:txBody>
      </p:sp>
    </p:spTree>
    <p:extLst>
      <p:ext uri="{BB962C8B-B14F-4D97-AF65-F5344CB8AC3E}">
        <p14:creationId xmlns:p14="http://schemas.microsoft.com/office/powerpoint/2010/main" val="1743191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/>
        </p:nvSpPr>
        <p:spPr>
          <a:xfrm>
            <a:off x="4865299" y="-34505"/>
            <a:ext cx="7326700" cy="7010745"/>
          </a:xfrm>
          <a:prstGeom prst="rect">
            <a:avLst/>
          </a:prstGeom>
          <a:solidFill>
            <a:srgbClr val="829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7B0A45C-714A-45E0-8643-11A42ED40C5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514475" y="1122353"/>
            <a:ext cx="6096000" cy="1076325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nl-NL" dirty="0"/>
              <a:t>Samen werken en experimenteren </a:t>
            </a:r>
          </a:p>
          <a:p>
            <a:pPr algn="r"/>
            <a:r>
              <a:rPr lang="nl-NL" dirty="0"/>
              <a:t>naar een circulaire economie in </a:t>
            </a:r>
          </a:p>
          <a:p>
            <a:pPr algn="r"/>
            <a:r>
              <a:rPr lang="nl-NL" dirty="0"/>
              <a:t>Regio </a:t>
            </a:r>
            <a:r>
              <a:rPr lang="nl-NL" dirty="0" err="1"/>
              <a:t>Foodvalley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l="26178" t="8930" r="39576" b="4654"/>
          <a:stretch/>
        </p:blipFill>
        <p:spPr>
          <a:xfrm>
            <a:off x="3" y="-34504"/>
            <a:ext cx="5874592" cy="8338526"/>
          </a:xfrm>
          <a:prstGeom prst="rect">
            <a:avLst/>
          </a:prstGeom>
        </p:spPr>
      </p:pic>
      <p:sp>
        <p:nvSpPr>
          <p:cNvPr id="7" name="Tijdelijke aanduiding voor inhoud 3"/>
          <p:cNvSpPr>
            <a:spLocks noGrp="1"/>
          </p:cNvSpPr>
          <p:nvPr>
            <p:ph sz="quarter" idx="12"/>
          </p:nvPr>
        </p:nvSpPr>
        <p:spPr>
          <a:xfrm>
            <a:off x="7099540" y="5624385"/>
            <a:ext cx="4510935" cy="580160"/>
          </a:xfrm>
        </p:spPr>
        <p:txBody>
          <a:bodyPr/>
          <a:lstStyle/>
          <a:p>
            <a:pPr marL="0" indent="0" algn="r">
              <a:lnSpc>
                <a:spcPct val="70000"/>
              </a:lnSpc>
              <a:buNone/>
            </a:pPr>
            <a:r>
              <a:rPr lang="nl-NL" dirty="0">
                <a:solidFill>
                  <a:schemeClr val="bg1"/>
                </a:solidFill>
              </a:rPr>
              <a:t>Suzan Klein Gebbink</a:t>
            </a:r>
            <a:endParaRPr lang="nl-NL" sz="2200" dirty="0">
              <a:solidFill>
                <a:schemeClr val="bg1"/>
              </a:solidFill>
            </a:endParaRPr>
          </a:p>
          <a:p>
            <a:pPr marL="0" indent="0" algn="r">
              <a:lnSpc>
                <a:spcPct val="70000"/>
              </a:lnSpc>
              <a:buNone/>
            </a:pPr>
            <a:r>
              <a:rPr lang="nl-NL" sz="2200" dirty="0">
                <a:solidFill>
                  <a:schemeClr val="bg1"/>
                </a:solidFill>
              </a:rPr>
              <a:t>Programmamanager</a:t>
            </a:r>
          </a:p>
        </p:txBody>
      </p:sp>
    </p:spTree>
    <p:extLst>
      <p:ext uri="{BB962C8B-B14F-4D97-AF65-F5344CB8AC3E}">
        <p14:creationId xmlns:p14="http://schemas.microsoft.com/office/powerpoint/2010/main" val="4126533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err="1"/>
              <a:t>Waarom</a:t>
            </a:r>
            <a:r>
              <a:rPr lang="en-US" dirty="0"/>
              <a:t>? 1/2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Redenen voor de partijen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Grondstoffen. Afval. Klimaatverandering.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Commercieel belang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Voorop blijven lopen: circulair dé next step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Waarom samen?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Nodig: keten, triple helix, cross-overs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Nieuwe contacten, samenwerkingen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Regie en versnelling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Praktijkervaring voor scholieren / studenten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Agenderen rijk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3772" y="1879511"/>
            <a:ext cx="3017520" cy="508593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3772" y="-3561"/>
            <a:ext cx="3017520" cy="1904439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" y="-44176"/>
            <a:ext cx="12193341" cy="6965446"/>
          </a:xfrm>
          <a:prstGeom prst="rect">
            <a:avLst/>
          </a:prstGeom>
        </p:spPr>
      </p:pic>
      <p:sp>
        <p:nvSpPr>
          <p:cNvPr id="12" name="Tijdelijke aanduiding voor inhoud 8"/>
          <p:cNvSpPr txBox="1">
            <a:spLocks/>
          </p:cNvSpPr>
          <p:nvPr/>
        </p:nvSpPr>
        <p:spPr>
          <a:xfrm>
            <a:off x="6316154" y="5833798"/>
            <a:ext cx="10715624" cy="6381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Kick-off 13-2-2019</a:t>
            </a: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41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err="1"/>
              <a:t>Waarom</a:t>
            </a:r>
            <a:r>
              <a:rPr lang="en-US" dirty="0"/>
              <a:t>? 1/2</a:t>
            </a:r>
            <a:endParaRPr lang="nl-NL" dirty="0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Redenen voor de partijen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Grondstoffen. Afval. Klimaatverandering.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Commercieel belang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Voorop blijven lopen: circulair dé next step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Waarom samen?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Nodig: keten, triple helix, cross-overs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Nieuwe contacten, samenwerkingen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Regie en versnelling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Praktijkervaring voor scholieren / studenten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Agenderen rijk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3772" y="1879511"/>
            <a:ext cx="3017520" cy="5085936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83772" y="-3561"/>
            <a:ext cx="3017520" cy="1904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932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0"/>
            <a:ext cx="4850828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9" t="7941" r="14617" b="3066"/>
          <a:stretch/>
        </p:blipFill>
        <p:spPr>
          <a:xfrm>
            <a:off x="4873925" y="669145"/>
            <a:ext cx="6055743" cy="570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386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8" r="38546"/>
          <a:stretch/>
        </p:blipFill>
        <p:spPr>
          <a:xfrm>
            <a:off x="9183772" y="1881007"/>
            <a:ext cx="3050930" cy="512064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772" y="307"/>
            <a:ext cx="3017520" cy="2011177"/>
          </a:xfrm>
          <a:prstGeom prst="rect">
            <a:avLst/>
          </a:prstGeom>
        </p:spPr>
      </p:pic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B36D7CE-F899-4FD3-AC45-26AE069A81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F72326-7E2E-4FEC-BDF2-07E001F998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E59D021-8084-4E91-9AC7-D735B9083D5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err="1"/>
              <a:t>Waarom</a:t>
            </a:r>
            <a:r>
              <a:rPr lang="en-US" dirty="0"/>
              <a:t>? 2/2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256B9FF-40F5-4CDA-A949-9C99A55EF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nl-NL" b="1" dirty="0">
                <a:latin typeface="Arial" panose="020B0604020202020204" pitchFamily="34" charset="0"/>
                <a:cs typeface="Arial" panose="020B0604020202020204" pitchFamily="34" charset="0"/>
              </a:rPr>
              <a:t>Behoeften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Voorbeelden en inspiratie (olievlek!)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Kennis / handvatten / hulp: waar te beginnen?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Aanspreekpunt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Bundeling initiatieven en kennis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Aanjagers /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verbinders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/ versnellers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Samenwerking aan circulaire businesscases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Korte lijnen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Condities en voorwaarden (klimaat) voor circulaire innovatie 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Regio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Foodvalley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= circulaire experimenteerruimte = living lab</a:t>
            </a:r>
          </a:p>
        </p:txBody>
      </p:sp>
    </p:spTree>
    <p:extLst>
      <p:ext uri="{BB962C8B-B14F-4D97-AF65-F5344CB8AC3E}">
        <p14:creationId xmlns:p14="http://schemas.microsoft.com/office/powerpoint/2010/main" val="65257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7B36D7CE-F899-4FD3-AC45-26AE069A81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BF72326-7E2E-4FEC-BDF2-07E001F998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E59D021-8084-4E91-9AC7-D735B9083D5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err="1"/>
              <a:t>ambitie</a:t>
            </a: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256B9FF-40F5-4CDA-A949-9C99A55EF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Nederland circulair 2050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50% minder gebruik fossiele </a:t>
            </a:r>
            <a:b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grondstoffen in 2030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4570" y="1351548"/>
            <a:ext cx="5638800" cy="407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39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9585D28A-5A78-43C3-94AE-AF64D0DCD0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 t="7084" r="9185"/>
          <a:stretch/>
        </p:blipFill>
        <p:spPr>
          <a:xfrm>
            <a:off x="3105504" y="-241701"/>
            <a:ext cx="9293525" cy="7401628"/>
          </a:xfrm>
          <a:prstGeom prst="rect">
            <a:avLst/>
          </a:prstGeom>
        </p:spPr>
      </p:pic>
      <p:sp>
        <p:nvSpPr>
          <p:cNvPr id="12" name="Tijdelijke aanduiding voor tekst 11"/>
          <p:cNvSpPr>
            <a:spLocks noGrp="1"/>
          </p:cNvSpPr>
          <p:nvPr>
            <p:ph type="body" sz="quarter" idx="10"/>
          </p:nvPr>
        </p:nvSpPr>
        <p:spPr>
          <a:xfrm>
            <a:off x="1739560" y="6372225"/>
            <a:ext cx="2219325" cy="285750"/>
          </a:xfrm>
        </p:spPr>
        <p:txBody>
          <a:bodyPr/>
          <a:lstStyle/>
          <a:p>
            <a:endParaRPr lang="nl-NL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1"/>
          </p:nvPr>
        </p:nvSpPr>
        <p:spPr>
          <a:xfrm>
            <a:off x="10674011" y="6372225"/>
            <a:ext cx="990600" cy="285750"/>
          </a:xfrm>
        </p:spPr>
        <p:txBody>
          <a:bodyPr/>
          <a:lstStyle/>
          <a:p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847561" y="922785"/>
            <a:ext cx="4418867" cy="1421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gelijkwaardige triple helix organisatie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netwerk-aanpak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flexibel, gericht op versnelling transitie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tijdelijke werkplaatsen voor opgaven</a:t>
            </a:r>
          </a:p>
        </p:txBody>
      </p:sp>
      <p:sp>
        <p:nvSpPr>
          <p:cNvPr id="9" name="Tijdelijke aanduiding voor inhoud 8"/>
          <p:cNvSpPr txBox="1">
            <a:spLocks/>
          </p:cNvSpPr>
          <p:nvPr/>
        </p:nvSpPr>
        <p:spPr>
          <a:xfrm>
            <a:off x="821683" y="-897145"/>
            <a:ext cx="4216143" cy="1819262"/>
          </a:xfrm>
          <a:prstGeom prst="rect">
            <a:avLst/>
          </a:prstGeom>
          <a:solidFill>
            <a:schemeClr val="bg1"/>
          </a:solidFill>
        </p:spPr>
        <p:txBody>
          <a:bodyPr anchor="b"/>
          <a:lstStyle>
            <a:lvl1pPr marL="0" indent="0" algn="l" defTabSz="914400" rtl="0" eaLnBrk="1" latinLnBrk="0" hangingPunct="1">
              <a:lnSpc>
                <a:spcPts val="36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252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4400" dirty="0"/>
              <a:t>ORGANISATIE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4016768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Afbeelding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" t="23300" r="1044" b="21843"/>
          <a:stretch/>
        </p:blipFill>
        <p:spPr>
          <a:xfrm>
            <a:off x="0" y="-96253"/>
            <a:ext cx="12308305" cy="6997579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9" r="1899" b="16741"/>
          <a:stretch/>
        </p:blipFill>
        <p:spPr>
          <a:xfrm>
            <a:off x="224820" y="300794"/>
            <a:ext cx="11698706" cy="6100011"/>
          </a:xfrm>
          <a:prstGeom prst="rect">
            <a:avLst/>
          </a:prstGeom>
        </p:spPr>
      </p:pic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0E59D021-8084-4E91-9AC7-D735B9083D58}"/>
              </a:ext>
            </a:extLst>
          </p:cNvPr>
          <p:cNvSpPr txBox="1">
            <a:spLocks/>
          </p:cNvSpPr>
          <p:nvPr/>
        </p:nvSpPr>
        <p:spPr>
          <a:xfrm>
            <a:off x="312321" y="564413"/>
            <a:ext cx="10715624" cy="6381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4400" b="1" dirty="0"/>
              <a:t>MENU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9592573" y="1837426"/>
            <a:ext cx="1435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829F5C"/>
                </a:solidFill>
              </a:rPr>
              <a:t>CIRCLES / Kiemt</a:t>
            </a:r>
          </a:p>
        </p:txBody>
      </p:sp>
      <p:sp>
        <p:nvSpPr>
          <p:cNvPr id="5" name="Ovaal 4"/>
          <p:cNvSpPr/>
          <p:nvPr/>
        </p:nvSpPr>
        <p:spPr>
          <a:xfrm>
            <a:off x="9418319" y="2071295"/>
            <a:ext cx="365760" cy="365760"/>
          </a:xfrm>
          <a:prstGeom prst="ellipse">
            <a:avLst/>
          </a:prstGeom>
          <a:solidFill>
            <a:srgbClr val="BED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0183226" y="4263896"/>
            <a:ext cx="1435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829F5C"/>
                </a:solidFill>
              </a:rPr>
              <a:t>Werkplaats Voedselverspilling</a:t>
            </a:r>
          </a:p>
        </p:txBody>
      </p:sp>
      <p:sp>
        <p:nvSpPr>
          <p:cNvPr id="11" name="Ovaal 10"/>
          <p:cNvSpPr/>
          <p:nvPr/>
        </p:nvSpPr>
        <p:spPr>
          <a:xfrm>
            <a:off x="10116162" y="3823891"/>
            <a:ext cx="429768" cy="429768"/>
          </a:xfrm>
          <a:prstGeom prst="ellipse">
            <a:avLst/>
          </a:prstGeom>
          <a:solidFill>
            <a:srgbClr val="829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9585D28A-5A78-43C3-94AE-AF64D0DCD0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25" t="38758" r="39364" b="43004"/>
          <a:stretch/>
        </p:blipFill>
        <p:spPr>
          <a:xfrm>
            <a:off x="4933305" y="2850000"/>
            <a:ext cx="2281736" cy="1413896"/>
          </a:xfrm>
          <a:prstGeom prst="rect">
            <a:avLst/>
          </a:prstGeom>
        </p:spPr>
      </p:pic>
      <p:sp>
        <p:nvSpPr>
          <p:cNvPr id="13" name="Ovaal 12"/>
          <p:cNvSpPr/>
          <p:nvPr/>
        </p:nvSpPr>
        <p:spPr>
          <a:xfrm>
            <a:off x="5162621" y="5911308"/>
            <a:ext cx="365760" cy="365760"/>
          </a:xfrm>
          <a:prstGeom prst="ellipse">
            <a:avLst/>
          </a:prstGeom>
          <a:solidFill>
            <a:srgbClr val="BED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b="1" dirty="0">
                <a:solidFill>
                  <a:schemeClr val="bg1"/>
                </a:solidFill>
              </a:rPr>
              <a:t>!</a:t>
            </a:r>
            <a:endParaRPr lang="nl-NL" sz="1050" b="1" dirty="0">
              <a:solidFill>
                <a:schemeClr val="bg1"/>
              </a:solidFill>
            </a:endParaRPr>
          </a:p>
        </p:txBody>
      </p:sp>
      <p:sp>
        <p:nvSpPr>
          <p:cNvPr id="14" name="Ovaal 13"/>
          <p:cNvSpPr/>
          <p:nvPr/>
        </p:nvSpPr>
        <p:spPr>
          <a:xfrm>
            <a:off x="2899625" y="5304584"/>
            <a:ext cx="365760" cy="365760"/>
          </a:xfrm>
          <a:prstGeom prst="ellipse">
            <a:avLst/>
          </a:prstGeom>
          <a:solidFill>
            <a:srgbClr val="BED6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272988" y="6189074"/>
            <a:ext cx="40428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>
                <a:solidFill>
                  <a:srgbClr val="829F5C"/>
                </a:solidFill>
              </a:rPr>
              <a:t>www.regiofoodvalleycirculair.nl</a:t>
            </a:r>
          </a:p>
        </p:txBody>
      </p:sp>
    </p:spTree>
    <p:extLst>
      <p:ext uri="{BB962C8B-B14F-4D97-AF65-F5344CB8AC3E}">
        <p14:creationId xmlns:p14="http://schemas.microsoft.com/office/powerpoint/2010/main" val="27552083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Regio Foodvalley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38C"/>
      </a:accent1>
      <a:accent2>
        <a:srgbClr val="009EDF"/>
      </a:accent2>
      <a:accent3>
        <a:srgbClr val="ABCD8F"/>
      </a:accent3>
      <a:accent4>
        <a:srgbClr val="E9473F"/>
      </a:accent4>
      <a:accent5>
        <a:srgbClr val="D8E175"/>
      </a:accent5>
      <a:accent6>
        <a:srgbClr val="F08481"/>
      </a:accent6>
      <a:hlink>
        <a:srgbClr val="0563C1"/>
      </a:hlink>
      <a:folHlink>
        <a:srgbClr val="954F72"/>
      </a:folHlink>
    </a:clrScheme>
    <a:fontScheme name="FoodValle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io Foodvalley.potx" id="{3170CC17-F65C-4463-A9B8-125CCF3027C7}" vid="{63FD7B8C-CB5F-4039-866C-C96DB641CA0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1FD11A4FFE8E4BB1AB10882FC3427D" ma:contentTypeVersion="5" ma:contentTypeDescription="Een nieuw document maken." ma:contentTypeScope="" ma:versionID="7605eca94983a0a8000146935ca4680b">
  <xsd:schema xmlns:xsd="http://www.w3.org/2001/XMLSchema" xmlns:xs="http://www.w3.org/2001/XMLSchema" xmlns:p="http://schemas.microsoft.com/office/2006/metadata/properties" xmlns:ns2="de367baa-d7df-4556-bd7b-0ce8b6d68d0e" targetNamespace="http://schemas.microsoft.com/office/2006/metadata/properties" ma:root="true" ma:fieldsID="a7ab23605a2a9d64831541abcf845326" ns2:_="">
    <xsd:import namespace="de367baa-d7df-4556-bd7b-0ce8b6d68d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367baa-d7df-4556-bd7b-0ce8b6d68d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081D93-F4F8-4E58-81CC-F69EEF20CC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367baa-d7df-4556-bd7b-0ce8b6d68d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B8E6B9-1C5E-4D7E-A342-4C9BC974027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5C030CF-CDE1-4622-AACF-E05B5B0CC064}">
  <ds:schemaRefs>
    <ds:schemaRef ds:uri="de367baa-d7df-4556-bd7b-0ce8b6d68d0e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Regio Foodvalley 2</Template>
  <TotalTime>1143</TotalTime>
  <Words>299</Words>
  <Application>Microsoft Office PowerPoint</Application>
  <PresentationFormat>Breedbeeld</PresentationFormat>
  <Paragraphs>83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7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Simone Mink</dc:creator>
  <cp:lastModifiedBy>Natasja Luten</cp:lastModifiedBy>
  <cp:revision>244</cp:revision>
  <dcterms:created xsi:type="dcterms:W3CDTF">2018-11-12T08:24:36Z</dcterms:created>
  <dcterms:modified xsi:type="dcterms:W3CDTF">2019-04-11T14:30:22Z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0x010100441FD11A4FFE8E4BB1AB10882FC3427D</vt:lpwstr>
  </property>
</Properties>
</file>